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256" r:id="rId2"/>
    <p:sldId id="321" r:id="rId3"/>
    <p:sldId id="383" r:id="rId4"/>
    <p:sldId id="450" r:id="rId5"/>
    <p:sldId id="344" r:id="rId6"/>
    <p:sldId id="366" r:id="rId7"/>
    <p:sldId id="393" r:id="rId8"/>
    <p:sldId id="404" r:id="rId9"/>
    <p:sldId id="405" r:id="rId10"/>
    <p:sldId id="489" r:id="rId11"/>
    <p:sldId id="490" r:id="rId12"/>
    <p:sldId id="491" r:id="rId13"/>
    <p:sldId id="418" r:id="rId14"/>
    <p:sldId id="394" r:id="rId15"/>
    <p:sldId id="395" r:id="rId16"/>
    <p:sldId id="398" r:id="rId17"/>
    <p:sldId id="399" r:id="rId18"/>
    <p:sldId id="400" r:id="rId19"/>
    <p:sldId id="419" r:id="rId20"/>
    <p:sldId id="420" r:id="rId21"/>
    <p:sldId id="421" r:id="rId22"/>
    <p:sldId id="492" r:id="rId23"/>
    <p:sldId id="493" r:id="rId24"/>
    <p:sldId id="494" r:id="rId25"/>
    <p:sldId id="495" r:id="rId26"/>
    <p:sldId id="496" r:id="rId27"/>
    <p:sldId id="401" r:id="rId28"/>
    <p:sldId id="403" r:id="rId29"/>
    <p:sldId id="406" r:id="rId30"/>
    <p:sldId id="407" r:id="rId31"/>
    <p:sldId id="408" r:id="rId32"/>
    <p:sldId id="409" r:id="rId33"/>
    <p:sldId id="410" r:id="rId34"/>
    <p:sldId id="411" r:id="rId35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2F2F2"/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41869" autoAdjust="0"/>
    <p:restoredTop sz="94660"/>
  </p:normalViewPr>
  <p:slideViewPr>
    <p:cSldViewPr snapToGrid="0">
      <p:cViewPr>
        <p:scale>
          <a:sx n="100" d="100"/>
          <a:sy n="100" d="100"/>
        </p:scale>
        <p:origin x="-1944" y="-936"/>
      </p:cViewPr>
      <p:guideLst>
        <p:guide orient="horz" pos="1552"/>
        <p:guide pos="275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xmlns="" val="411547996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7187"/>
            <a:ext cx="8229600" cy="33860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72354"/>
            <a:ext cx="2133600" cy="356306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72354"/>
            <a:ext cx="2895600" cy="356306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72354"/>
            <a:ext cx="2133600" cy="356306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352925" y="2473960"/>
            <a:ext cx="4400550" cy="144655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6600" baseline="-25000" dirty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第十四</a:t>
            </a:r>
            <a:r>
              <a:rPr lang="zh-CN" altLang="en-US" sz="6600" baseline="-25000" dirty="0" smtClean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章 内能</a:t>
            </a:r>
            <a:r>
              <a:rPr lang="zh-CN" altLang="en-US" sz="6600" baseline="-25000" dirty="0" smtClean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的</a:t>
            </a:r>
            <a:r>
              <a:rPr lang="zh-CN" altLang="en-US" sz="6600" baseline="-25000" dirty="0" smtClean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利用</a:t>
            </a:r>
            <a:r>
              <a:rPr lang="zh-CN" altLang="en-US" sz="6600" baseline="-25000" dirty="0" smtClean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</a:t>
            </a:r>
            <a:r>
              <a:rPr lang="zh-CN" altLang="en-US" sz="6600" baseline="-25000" dirty="0" smtClean="0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复习</a:t>
            </a:r>
            <a:endParaRPr lang="zh-CN" sz="6600" baseline="-25000" dirty="0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004945" y="1086485"/>
            <a:ext cx="4816710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人教版  物理</a:t>
            </a:r>
            <a:r>
              <a:rPr lang="zh-CN" altLang="en-US" sz="24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9824" y="256090"/>
            <a:ext cx="220584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【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轻松备课</a:t>
            </a:r>
            <a:r>
              <a:rPr kumimoji="0" lang="en-US" altLang="zh-CN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】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系列精品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8435" y="652780"/>
            <a:ext cx="8786495" cy="5518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5.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如图所示是汽油机工作时各种冲程的示意图，其中表示做功冲程的是（ ）</a:t>
            </a:r>
          </a:p>
        </p:txBody>
      </p:sp>
      <p:pic>
        <p:nvPicPr>
          <p:cNvPr id="15" name="图片 -2147482577" descr="go题库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7973" y="3339148"/>
            <a:ext cx="1090295" cy="15297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Picture" descr="go题库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468" y="1378268"/>
            <a:ext cx="1002665" cy="15436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Picture" descr="go题库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0353" y="1256348"/>
            <a:ext cx="1097915" cy="15259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Picture" descr="go题库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555" y="3144203"/>
            <a:ext cx="1126490" cy="1659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文本框 18"/>
          <p:cNvSpPr txBox="1"/>
          <p:nvPr/>
        </p:nvSpPr>
        <p:spPr>
          <a:xfrm>
            <a:off x="179070" y="1477645"/>
            <a:ext cx="41529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968875" y="1378585"/>
            <a:ext cx="27940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B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79070" y="3347720"/>
            <a:ext cx="31305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859655" y="3432175"/>
            <a:ext cx="30480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D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218805" y="652780"/>
            <a:ext cx="837565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c</a:t>
            </a:r>
          </a:p>
        </p:txBody>
      </p:sp>
      <p:sp>
        <p:nvSpPr>
          <p:cNvPr id="24" name="流程图: 资料带 23"/>
          <p:cNvSpPr/>
          <p:nvPr/>
        </p:nvSpPr>
        <p:spPr>
          <a:xfrm>
            <a:off x="160020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4160" y="654050"/>
            <a:ext cx="84232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en-US" sz="2400" b="1">
                <a:latin typeface="宋体" panose="02010600030101010101" pitchFamily="2" charset="-122"/>
              </a:rPr>
              <a:t>6.</a:t>
            </a:r>
            <a:r>
              <a:rPr lang="zh-CN" sz="2400" b="1">
                <a:ea typeface="宋体" panose="02010600030101010101" pitchFamily="2" charset="-122"/>
              </a:rPr>
              <a:t>如图所示是四冲程汽油机的其中一个冲程的剖面图，下列说法正确的是（</a:t>
            </a:r>
            <a:r>
              <a:rPr lang="en-US" sz="2400" b="1">
                <a:latin typeface="Times New Roman" panose="02020603050405020304" charset="0"/>
              </a:rPr>
              <a:t>        </a:t>
            </a:r>
            <a:r>
              <a:rPr lang="zh-CN" sz="2400" b="1">
                <a:ea typeface="宋体" panose="02010600030101010101" pitchFamily="2" charset="-122"/>
              </a:rPr>
              <a:t>）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6395" y="1533525"/>
            <a:ext cx="8041640" cy="2792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endParaRPr lang="en-US" sz="1050" b="0">
              <a:latin typeface="Times New Roman" panose="02020603050405020304" charset="0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en-US" sz="1050" b="0">
                <a:latin typeface="Times New Roman" panose="02020603050405020304" charset="0"/>
              </a:rPr>
              <a:t> 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en-US" sz="2400" b="1">
                <a:latin typeface="Times New Roman" panose="02020603050405020304" charset="0"/>
              </a:rPr>
              <a:t>A .</a:t>
            </a:r>
            <a:r>
              <a:rPr lang="zh-CN" sz="2400" b="1">
                <a:ea typeface="宋体" panose="02010600030101010101" pitchFamily="2" charset="-122"/>
              </a:rPr>
              <a:t>该冲程是压缩冲程</a:t>
            </a:r>
            <a:r>
              <a:rPr lang="en-US" sz="2400" b="1">
                <a:latin typeface="宋体" panose="02010600030101010101" pitchFamily="2" charset="-122"/>
              </a:rPr>
              <a:t>      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en-US" sz="2400" b="1">
                <a:latin typeface="Times New Roman" panose="02020603050405020304" charset="0"/>
              </a:rPr>
              <a:t>B .</a:t>
            </a:r>
            <a:r>
              <a:rPr lang="zh-CN" sz="2400" b="1">
                <a:ea typeface="宋体" panose="02010600030101010101" pitchFamily="2" charset="-122"/>
              </a:rPr>
              <a:t>该冲程中活塞向上运动</a:t>
            </a:r>
            <a:endParaRPr lang="en-US" sz="2400" b="1">
              <a:latin typeface="Times New Roman" panose="02020603050405020304" charset="0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en-US" sz="2400" b="1">
                <a:latin typeface="Times New Roman" panose="02020603050405020304" charset="0"/>
              </a:rPr>
              <a:t>C .</a:t>
            </a:r>
            <a:r>
              <a:rPr lang="zh-CN" sz="2400" b="1">
                <a:ea typeface="宋体" panose="02010600030101010101" pitchFamily="2" charset="-122"/>
              </a:rPr>
              <a:t>该冲程是内能转化为机械能的过程</a:t>
            </a:r>
            <a:r>
              <a:rPr lang="en-US" sz="2400" b="1">
                <a:latin typeface="宋体" panose="02010600030101010101" pitchFamily="2" charset="-122"/>
              </a:rPr>
              <a:t>   </a:t>
            </a:r>
            <a:r>
              <a:rPr lang="en-US" sz="2400" b="1">
                <a:latin typeface="Times New Roman" panose="02020603050405020304" charset="0"/>
              </a:rPr>
              <a:t> 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en-US" sz="2400" b="1">
                <a:latin typeface="Times New Roman" panose="02020603050405020304" charset="0"/>
              </a:rPr>
              <a:t>D .</a:t>
            </a:r>
            <a:r>
              <a:rPr lang="zh-CN" sz="2400" b="1">
                <a:ea typeface="宋体" panose="02010600030101010101" pitchFamily="2" charset="-122"/>
              </a:rPr>
              <a:t>该冲程是机械能转化为内能的过程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  <p:pic>
        <p:nvPicPr>
          <p:cNvPr id="2" name="图片 -214748257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65190" y="1440180"/>
            <a:ext cx="1785620" cy="22504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2612390" y="1151890"/>
            <a:ext cx="585470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c</a:t>
            </a:r>
          </a:p>
        </p:txBody>
      </p:sp>
      <p:sp>
        <p:nvSpPr>
          <p:cNvPr id="8" name="流程图: 资料带 7"/>
          <p:cNvSpPr/>
          <p:nvPr/>
        </p:nvSpPr>
        <p:spPr>
          <a:xfrm>
            <a:off x="160020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7020" y="508000"/>
            <a:ext cx="8643620" cy="1475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7.</a:t>
            </a: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汽车已经成为现代生活中不可缺少的一部分，现代汽车多数采用汽油机作为发动机，如图是四冲程汽油机的工作循环示意图，下列说法中正确的是（        ）</a:t>
            </a:r>
          </a:p>
        </p:txBody>
      </p:sp>
      <p:pic>
        <p:nvPicPr>
          <p:cNvPr id="5" name="图片 -2147482575" descr="go题库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7980" y="1640840"/>
            <a:ext cx="4544695" cy="1790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46075" y="3576955"/>
            <a:ext cx="8712200" cy="1013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A .甲冲程是把机械能转化为内能      B .乙冲程是把内能转化为机械能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C .丙冲程是把机械能转化为内能      D .丁冲程是把内能转化为机械能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82320" y="1524000"/>
            <a:ext cx="50800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A</a:t>
            </a:r>
          </a:p>
        </p:txBody>
      </p:sp>
      <p:sp>
        <p:nvSpPr>
          <p:cNvPr id="6" name="流程图: 资料带 5"/>
          <p:cNvSpPr/>
          <p:nvPr/>
        </p:nvSpPr>
        <p:spPr>
          <a:xfrm>
            <a:off x="160020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1620" y="858520"/>
            <a:ext cx="8295005" cy="13823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8.热机是将内能转化成________能的机器；热机工作中造成的环境污染主要是________。</a:t>
            </a:r>
            <a:r>
              <a:rPr kumimoji="0" lang="en-US" altLang="zh-CN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94455" y="807720"/>
            <a:ext cx="1354455" cy="5822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 </a:t>
            </a:r>
            <a:r>
              <a:rPr kumimoji="0" lang="zh-CN" altLang="en-US" sz="2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机械</a:t>
            </a:r>
            <a:endParaRPr kumimoji="0" lang="zh-CN" altLang="en-US" sz="32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6" name="流程图: 资料带 5"/>
          <p:cNvSpPr/>
          <p:nvPr/>
        </p:nvSpPr>
        <p:spPr>
          <a:xfrm>
            <a:off x="52070" y="16436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816475" y="1465580"/>
            <a:ext cx="12109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噪声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2255" y="2463800"/>
            <a:ext cx="8652510" cy="20288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9.</a:t>
            </a: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内燃机是利用________做功的机械；常见的内燃机有四个冲程分别是________，________，________，________．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055620" y="2665730"/>
            <a:ext cx="115125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内能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055620" y="3248660"/>
            <a:ext cx="148082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吸气冲程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986020" y="3248660"/>
            <a:ext cx="140525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压缩冲程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824345" y="3248660"/>
            <a:ext cx="137160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做功冲程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67030" y="3893820"/>
            <a:ext cx="140589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排气冲程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3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7490" y="1275715"/>
            <a:ext cx="8724265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1.</a:t>
            </a:r>
            <a:r>
              <a:rPr kumimoji="0" lang="zh-CN" altLang="en-US" sz="2400" b="1" i="0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某种燃料完全燃烧所放出的________与____________之比，叫作这种燃料的热值。符号</a:t>
            </a:r>
            <a:r>
              <a:rPr kumimoji="0" lang="en-US" altLang="zh-CN" sz="2400" b="1" i="0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:</a:t>
            </a:r>
            <a:r>
              <a:rPr kumimoji="0" lang="zh-CN" altLang="en-US" sz="2400" b="1" i="0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</a:t>
            </a:r>
            <a:r>
              <a:rPr kumimoji="0" lang="zh-CN" altLang="en-US" sz="2400" b="1" i="0" u="sng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   。  </a:t>
            </a:r>
            <a:endParaRPr kumimoji="0" lang="en-US" altLang="zh-CN" sz="2400" b="1" i="0" u="sng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93565" y="1341120"/>
            <a:ext cx="99250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热量</a:t>
            </a:r>
            <a:endParaRPr kumimoji="0" lang="zh-CN" altLang="en-US" sz="2400" b="1" i="0" u="sng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49340" y="1341120"/>
            <a:ext cx="83439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质量</a:t>
            </a:r>
            <a:endParaRPr kumimoji="0" lang="zh-CN" altLang="en-US" sz="24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1775" y="2473325"/>
            <a:ext cx="8833485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2.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热值的单位是</a:t>
            </a:r>
            <a:r>
              <a:rPr kumimoji="0" lang="zh-CN" altLang="en-US" sz="2400" b="1" i="0" u="sng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         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或</a:t>
            </a:r>
            <a:r>
              <a:rPr kumimoji="0" lang="zh-CN" altLang="en-US" sz="2400" b="1" i="0" u="sng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         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，符号是__________。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82245" y="3300730"/>
            <a:ext cx="87788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煤油的热值是4.6×107J/kg，物理意义是：</a:t>
            </a:r>
            <a:r>
              <a:rPr sz="2400" u="sng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                 </a:t>
            </a:r>
            <a:r>
              <a:rPr lang="zh-CN" u="sng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405505" y="464185"/>
            <a:ext cx="263080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第二节 内能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97890" y="3896360"/>
            <a:ext cx="764540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1kg的煤油完全燃烧释放的热量是4.6×107J</a:t>
            </a:r>
          </a:p>
        </p:txBody>
      </p:sp>
      <p:sp>
        <p:nvSpPr>
          <p:cNvPr id="13" name="流程图: 资料带 12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Shape 120"/>
          <p:cNvSpPr/>
          <p:nvPr/>
        </p:nvSpPr>
        <p:spPr>
          <a:xfrm>
            <a:off x="231775" y="181610"/>
            <a:ext cx="91948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知识回顾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976370" y="1800225"/>
            <a:ext cx="719455" cy="5822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q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503805" y="2566035"/>
            <a:ext cx="138811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焦每千克</a:t>
            </a:r>
            <a:endParaRPr kumimoji="0" lang="zh-CN" altLang="en-US" sz="24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18305" y="2565400"/>
            <a:ext cx="181800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焦每立方米</a:t>
            </a:r>
            <a:endParaRPr kumimoji="0" lang="zh-CN" altLang="en-US" sz="24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05650" y="2565400"/>
            <a:ext cx="169291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J/kg或J/m</a:t>
            </a:r>
            <a:r>
              <a:rPr lang="zh-CN" altLang="en-US" sz="2400" b="1" baseline="3000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3</a:t>
            </a:r>
            <a:endParaRPr kumimoji="0" lang="zh-CN" altLang="en-US" sz="2400" b="1" i="0" u="none" strike="noStrike" cap="none" spc="0" normalizeH="0" baseline="30000">
              <a:ln>
                <a:noFill/>
              </a:ln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ldLvl="0" animBg="1"/>
      <p:bldP spid="3" grpId="0" bldLvl="0" animBg="1"/>
      <p:bldP spid="4" grpId="0" bldLvl="0" animBg="1"/>
      <p:bldP spid="100" grpId="0"/>
      <p:bldP spid="9" grpId="0" bldLvl="0" animBg="1"/>
      <p:bldP spid="15" grpId="0" bldLvl="0" animBg="1"/>
      <p:bldP spid="16" grpId="1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5730" y="829310"/>
            <a:ext cx="8788400" cy="7359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4.</a:t>
            </a:r>
            <a:r>
              <a:rPr kumimoji="0" lang="zh-CN" altLang="en-US" sz="2800" b="1" i="0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热值的计算公式：</a:t>
            </a:r>
            <a:r>
              <a:rPr kumimoji="0" lang="zh-CN" altLang="en-US" sz="2800" b="1" i="0" u="sng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       </a:t>
            </a:r>
            <a:r>
              <a:rPr kumimoji="0" lang="zh-CN" altLang="en-US" sz="2800" b="1" i="0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和</a:t>
            </a:r>
            <a:r>
              <a:rPr kumimoji="0" lang="zh-CN" altLang="en-US" sz="2800" b="1" i="0" u="sng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        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650615" y="829310"/>
            <a:ext cx="982345" cy="5822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1" i="0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Q=mq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519420" y="829310"/>
            <a:ext cx="923925" cy="5822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Q=vq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5730" y="1565910"/>
            <a:ext cx="8682355" cy="20288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5.</a:t>
            </a: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燃料释放的能量一部分用来做功，一部分散失了。用来做</a:t>
            </a:r>
            <a:r>
              <a:rPr kumimoji="0" lang="zh-CN" altLang="en-US" sz="2800" b="1" i="0" u="sng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       </a:t>
            </a: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的那一部分能量与燃料______________放出的热量之比，叫热机效率。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50595" y="2319655"/>
            <a:ext cx="136144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有用功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147435" y="2319655"/>
            <a:ext cx="232029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800" b="1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完全燃烧</a:t>
            </a:r>
            <a:endParaRPr kumimoji="0" lang="zh-CN" altLang="en-US" sz="28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13" name="流程图: 资料带 12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hape 120"/>
          <p:cNvSpPr/>
          <p:nvPr/>
        </p:nvSpPr>
        <p:spPr>
          <a:xfrm>
            <a:off x="231775" y="181610"/>
            <a:ext cx="91948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知识回顾</a:t>
            </a:r>
          </a:p>
        </p:txBody>
      </p:sp>
      <p:graphicFrame>
        <p:nvGraphicFramePr>
          <p:cNvPr id="8" name="对象 -2147482583"/>
          <p:cNvGraphicFramePr>
            <a:graphicFrameLocks noChangeAspect="1"/>
          </p:cNvGraphicFramePr>
          <p:nvPr/>
        </p:nvGraphicFramePr>
        <p:xfrm>
          <a:off x="2498725" y="3874135"/>
          <a:ext cx="3021330" cy="623570"/>
        </p:xfrm>
        <a:graphic>
          <a:graphicData uri="http://schemas.openxmlformats.org/presentationml/2006/ole">
            <p:oleObj spid="_x0000_s3080" r:id="rId3" imgW="1231560" imgH="253800" progId="Equation.3">
              <p:embed/>
            </p:oleObj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25730" y="3912870"/>
            <a:ext cx="227711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6.</a:t>
            </a: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热机效率：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资料带 12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hape 120"/>
          <p:cNvSpPr/>
          <p:nvPr/>
        </p:nvSpPr>
        <p:spPr>
          <a:xfrm>
            <a:off x="231775" y="181610"/>
            <a:ext cx="91948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知识回顾</a:t>
            </a:r>
          </a:p>
        </p:txBody>
      </p:sp>
      <p:sp>
        <p:nvSpPr>
          <p:cNvPr id="3" name="流程图: 资料带 2"/>
          <p:cNvSpPr/>
          <p:nvPr/>
        </p:nvSpPr>
        <p:spPr>
          <a:xfrm>
            <a:off x="86995" y="47625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Shape 120"/>
          <p:cNvSpPr/>
          <p:nvPr/>
        </p:nvSpPr>
        <p:spPr>
          <a:xfrm>
            <a:off x="231775" y="170815"/>
            <a:ext cx="91948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知识回顾</a:t>
            </a:r>
          </a:p>
        </p:txBody>
      </p:sp>
      <p:pic>
        <p:nvPicPr>
          <p:cNvPr id="2" name="图片 -2147482576" descr="热机效率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340" y="1346200"/>
            <a:ext cx="8021320" cy="21678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流程图: 资料带 11"/>
          <p:cNvSpPr/>
          <p:nvPr/>
        </p:nvSpPr>
        <p:spPr>
          <a:xfrm>
            <a:off x="86995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6995" y="775970"/>
            <a:ext cx="8906510" cy="39681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1.</a:t>
            </a: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关于燃料的热值，以下说法中正确的是（ ）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A .燃料的热值与燃料的种类有关系，与燃料的质量和燃烧状况无关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B .燃烧千克某种燃料放出的热量叫这种燃料的热值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C .燃料燃烧时，质量越大，热值越大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D .燃料不完全燃烧时的热值比完全燃烧时的热值小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012940" y="937895"/>
            <a:ext cx="66611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875" y="818515"/>
            <a:ext cx="8968740" cy="332168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2.</a:t>
            </a:r>
            <a:r>
              <a:rPr kumimoji="0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“可燃冰”作为新型能源，有巨大的开发潜力．同等条件下，“可燃冰”完全燃烧放出的热量达到煤气的数十倍，这表示“可燃冰”的（ ）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A .热量很大             B .温度很高   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C .热值很大              D .比热容很大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60595" y="2219325"/>
            <a:ext cx="69850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C</a:t>
            </a:r>
          </a:p>
        </p:txBody>
      </p:sp>
      <p:sp>
        <p:nvSpPr>
          <p:cNvPr id="12" name="流程图: 资料带 11"/>
          <p:cNvSpPr/>
          <p:nvPr/>
        </p:nvSpPr>
        <p:spPr>
          <a:xfrm>
            <a:off x="86995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4650" y="802005"/>
            <a:ext cx="8768715" cy="39681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3.</a:t>
            </a:r>
            <a:r>
              <a:rPr kumimoji="0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关于燃料不能被充分利用的原因，下列说法中错误的是（ ）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A .燃料很难完全燃烧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B .高温烟气带走了一部分热量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C .散热损失一部分热量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D .燃料燃烧时产生的内能不易转化成其他形式的能量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21080" y="1557655"/>
            <a:ext cx="73088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D</a:t>
            </a:r>
          </a:p>
        </p:txBody>
      </p:sp>
      <p:sp>
        <p:nvSpPr>
          <p:cNvPr id="12" name="流程图: 资料带 11"/>
          <p:cNvSpPr/>
          <p:nvPr/>
        </p:nvSpPr>
        <p:spPr>
          <a:xfrm>
            <a:off x="86995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资料带 12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hape 120"/>
          <p:cNvSpPr/>
          <p:nvPr/>
        </p:nvSpPr>
        <p:spPr>
          <a:xfrm>
            <a:off x="231775" y="181610"/>
            <a:ext cx="91948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知识回顾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01980" y="911860"/>
            <a:ext cx="82918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</a:t>
            </a:r>
            <a:r>
              <a:rPr sz="2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转化为</a:t>
            </a:r>
            <a:r>
              <a:rPr sz="2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的机器叫热机。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115945" y="458470"/>
            <a:ext cx="291147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第一节 热机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10540" y="2338070"/>
            <a:ext cx="7940675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2.</a:t>
            </a:r>
            <a:r>
              <a:rPr lang="zh-CN" sz="2400" b="1">
                <a:ea typeface="宋体" panose="02010600030101010101" pitchFamily="2" charset="-122"/>
                <a:sym typeface="+mn-ea"/>
              </a:rPr>
              <a:t>内燃机：燃料在机器的气缸内燃烧的热机。包含</a:t>
            </a:r>
            <a:r>
              <a:rPr lang="zh-CN" sz="2400" b="1" u="sng">
                <a:ea typeface="宋体" panose="02010600030101010101" pitchFamily="2" charset="-122"/>
                <a:sym typeface="+mn-ea"/>
              </a:rPr>
              <a:t>                              </a:t>
            </a:r>
            <a:r>
              <a:rPr lang="zh-CN" sz="2400" b="1">
                <a:ea typeface="宋体" panose="02010600030101010101" pitchFamily="2" charset="-122"/>
                <a:sym typeface="+mn-ea"/>
              </a:rPr>
              <a:t>。</a:t>
            </a:r>
            <a:r>
              <a:rPr lang="zh-CN" sz="2400" b="1" u="sng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  </a:t>
            </a:r>
            <a:endParaRPr kumimoji="0" lang="zh-CN" altLang="en-US" sz="2400" b="1" i="0" u="sng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0270" y="2974340"/>
            <a:ext cx="238315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汽油机和柴油机</a:t>
            </a:r>
            <a:endParaRPr kumimoji="0" lang="zh-CN" altLang="en-US" sz="24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Arial" panose="020B0604020202020204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0540" y="3935095"/>
            <a:ext cx="8122285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汽油机：汽油机是利用</a:t>
            </a:r>
            <a:r>
              <a:rPr sz="2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作燃料来工作的。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538980" y="3980180"/>
            <a:ext cx="76327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汽油</a:t>
            </a:r>
            <a:endParaRPr kumimoji="0" lang="zh-CN" altLang="en-US" sz="24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38910" y="1024255"/>
            <a:ext cx="79311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内能</a:t>
            </a:r>
            <a:endParaRPr kumimoji="0" lang="zh-CN" altLang="en-US" sz="24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51530" y="1004570"/>
            <a:ext cx="130175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机械能</a:t>
            </a:r>
            <a:endParaRPr kumimoji="0" lang="zh-CN" altLang="en-US" sz="24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 animBg="1"/>
      <p:bldP spid="8" grpId="0" bldLvl="0" animBg="1"/>
      <p:bldP spid="10" grpId="0" bldLvl="0" animBg="1"/>
      <p:bldP spid="12" grpId="0" bldLvl="0" animBg="1"/>
      <p:bldP spid="15" grpId="0" bldLvl="0" animBg="1"/>
      <p:bldP spid="2" grpId="0" animBg="1"/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7175" y="593090"/>
            <a:ext cx="8209280" cy="45218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</a:t>
            </a:r>
            <a:r>
              <a:rPr kumimoji="0" lang="en-US" altLang="zh-CN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4.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下列提高热机效率的方法中，不可行的是（ </a:t>
            </a:r>
            <a:r>
              <a:rPr kumimoji="0" lang="zh-CN" altLang="en-US" sz="2400" b="1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  ）</a:t>
            </a:r>
            <a:endParaRPr kumimoji="0" lang="zh-CN" altLang="en-US" sz="2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A .减少各种热损失  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    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B.加润滑油，减少机器部件间的摩擦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C .减少消耗的总能量   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D .充分利用废气的能量，如建热电站</a:t>
            </a:r>
          </a:p>
        </p:txBody>
      </p:sp>
      <p:sp>
        <p:nvSpPr>
          <p:cNvPr id="12" name="流程图: 资料带 11"/>
          <p:cNvSpPr/>
          <p:nvPr/>
        </p:nvSpPr>
        <p:spPr>
          <a:xfrm>
            <a:off x="86995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748145" y="661745"/>
            <a:ext cx="46228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C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590" y="636270"/>
            <a:ext cx="8917940" cy="39681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5.</a:t>
            </a: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下列关于功、内能和热量的说法正确的是（        ）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A .物体的温度不变，内能一定不变 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B .热量总是从内能大的物体向内能小的物体传递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C .做功和热传递都能改变物体的内能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D .温度高的物体含有的热量比温度低的物体多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64540" y="1429385"/>
            <a:ext cx="70929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C</a:t>
            </a:r>
          </a:p>
        </p:txBody>
      </p:sp>
      <p:sp>
        <p:nvSpPr>
          <p:cNvPr id="12" name="流程图: 资料带 11"/>
          <p:cNvSpPr/>
          <p:nvPr/>
        </p:nvSpPr>
        <p:spPr>
          <a:xfrm>
            <a:off x="86995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流程图: 资料带 11"/>
          <p:cNvSpPr/>
          <p:nvPr/>
        </p:nvSpPr>
        <p:spPr>
          <a:xfrm>
            <a:off x="86995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258445" y="834390"/>
            <a:ext cx="862711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en-US" altLang="zh-CN" sz="2400" b="1">
                <a:ea typeface="宋体" panose="02010600030101010101" pitchFamily="2" charset="-122"/>
              </a:rPr>
              <a:t>6.</a:t>
            </a:r>
            <a:r>
              <a:rPr lang="zh-CN" sz="2800" b="1">
                <a:ea typeface="宋体" panose="02010600030101010101" pitchFamily="2" charset="-122"/>
              </a:rPr>
              <a:t>汽车油箱的汽油用掉一半后，剩下的汽油中，不变的物理量有（</a:t>
            </a:r>
            <a:r>
              <a:rPr lang="en-US" sz="2800" b="1">
                <a:latin typeface="宋体" panose="02010600030101010101" pitchFamily="2" charset="-122"/>
              </a:rPr>
              <a:t> </a:t>
            </a:r>
            <a:r>
              <a:rPr lang="zh-CN" sz="2800" b="1">
                <a:ea typeface="宋体" panose="02010600030101010101" pitchFamily="2" charset="-122"/>
              </a:rPr>
              <a:t>）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ea typeface="宋体" panose="02010600030101010101" pitchFamily="2" charset="-122"/>
              </a:rPr>
              <a:t> A .质量密度热值</a:t>
            </a:r>
            <a:r>
              <a:rPr lang="en-US" sz="2400" b="1">
                <a:latin typeface="宋体" panose="02010600030101010101" pitchFamily="2" charset="-122"/>
              </a:rPr>
              <a:t>             </a:t>
            </a:r>
            <a:r>
              <a:rPr lang="zh-CN" sz="2400" b="1">
                <a:ea typeface="宋体" panose="02010600030101010101" pitchFamily="2" charset="-122"/>
              </a:rPr>
              <a:t>B .质量密度比热容</a:t>
            </a:r>
            <a:r>
              <a:rPr lang="en-US" sz="2400" b="1">
                <a:latin typeface="宋体" panose="02010600030101010101" pitchFamily="2" charset="-122"/>
              </a:rPr>
              <a:t> 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endParaRPr lang="en-US" sz="2400" b="1">
              <a:latin typeface="宋体" panose="02010600030101010101" pitchFamily="2" charset="-122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ea typeface="宋体" panose="02010600030101010101" pitchFamily="2" charset="-122"/>
              </a:rPr>
              <a:t> C .密度热值比热容</a:t>
            </a:r>
            <a:r>
              <a:rPr lang="en-US" sz="2400" b="1">
                <a:latin typeface="宋体" panose="02010600030101010101" pitchFamily="2" charset="-122"/>
              </a:rPr>
              <a:t>           </a:t>
            </a:r>
            <a:r>
              <a:rPr lang="zh-CN" sz="2400" b="1">
                <a:ea typeface="宋体" panose="02010600030101010101" pitchFamily="2" charset="-122"/>
              </a:rPr>
              <a:t>D .质量热值比热容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46020" y="1595120"/>
            <a:ext cx="321310" cy="5822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C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1455" y="821055"/>
            <a:ext cx="8940800" cy="332168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7</a:t>
            </a: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.目前石油、煤炭消耗量的迅速增长，易导致能源危机．因此，开发和利用新能源，成为全世界最为关注的问题之一．小明家的太阳能热水器内装有</a:t>
            </a: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100</a:t>
            </a:r>
            <a:r>
              <a:rPr lang="en-US" altLang="zh-CN" sz="20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Kg</a:t>
            </a: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、25℃的水，经过一天照射后，温度升高了50℃．则水吸收的热量及至少可以节约煤的质量分别是（ </a:t>
            </a:r>
            <a:r>
              <a:rPr kumimoji="0" lang="zh-CN" altLang="en-US" sz="2000" b="1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  ）</a:t>
            </a: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C</a:t>
            </a:r>
            <a:r>
              <a:rPr kumimoji="0" lang="zh-CN" altLang="en-US" sz="2000" b="1" i="0" u="none" strike="noStrike" cap="none" spc="0" normalizeH="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水</a:t>
            </a: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=4.2×10</a:t>
            </a:r>
            <a:r>
              <a:rPr kumimoji="0" lang="en-US" altLang="zh-CN" sz="2000" b="1" i="0" u="none" strike="noStrike" cap="none" spc="0" normalizeH="0" baseline="30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3</a:t>
            </a: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J/(Kg•</a:t>
            </a:r>
            <a:r>
              <a:rPr lang="zh-CN" altLang="en-US" sz="20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℃</a:t>
            </a: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)  q</a:t>
            </a:r>
            <a:r>
              <a:rPr kumimoji="0" lang="zh-CN" altLang="en-US" sz="2000" b="1" i="0" u="none" strike="noStrike" cap="none" spc="0" normalizeH="0" baseline="-25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煤</a:t>
            </a: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=3.0</a:t>
            </a:r>
            <a:r>
              <a:rPr lang="en-US" altLang="zh-CN" sz="20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×10</a:t>
            </a:r>
            <a:r>
              <a:rPr lang="en-US" altLang="zh-CN" sz="2000" b="1" baseline="30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7</a:t>
            </a:r>
            <a:r>
              <a:rPr lang="en-US" altLang="zh-CN" sz="20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J/Kg</a:t>
            </a:r>
            <a:endParaRPr kumimoji="0" lang="en-US" altLang="zh-CN" sz="20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A 1.05</a:t>
            </a:r>
            <a:r>
              <a:rPr lang="en-US" altLang="zh-CN" sz="20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×10</a:t>
            </a:r>
            <a:r>
              <a:rPr lang="en-US" altLang="zh-CN" sz="2000" b="1" baseline="30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7</a:t>
            </a: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J,0.35</a:t>
            </a:r>
            <a:r>
              <a:rPr lang="en-US" altLang="zh-CN" sz="20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Kg                   B 2.7×10</a:t>
            </a:r>
            <a:r>
              <a:rPr lang="en-US" altLang="zh-CN" sz="2000" b="1" baseline="30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7</a:t>
            </a:r>
            <a:r>
              <a:rPr lang="en-US" altLang="zh-CN" sz="20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J,0.35Kg   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C </a:t>
            </a:r>
            <a:r>
              <a:rPr lang="en-US" altLang="zh-CN" sz="20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1.5×10</a:t>
            </a:r>
            <a:r>
              <a:rPr lang="en-US" altLang="zh-CN" sz="2000" b="1" baseline="30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7</a:t>
            </a:r>
            <a:r>
              <a:rPr lang="en-US" altLang="zh-CN" sz="20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J,0.7Kg                    D  2.7×10</a:t>
            </a:r>
            <a:r>
              <a:rPr lang="en-US" altLang="zh-CN" sz="2000" b="1" baseline="30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7</a:t>
            </a:r>
            <a:r>
              <a:rPr lang="en-US" altLang="zh-CN" sz="20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J,0.7Kg</a:t>
            </a:r>
            <a:endParaRPr kumimoji="0" lang="en-US" altLang="zh-CN" sz="20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81922" y="2221547"/>
            <a:ext cx="28765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D</a:t>
            </a:r>
          </a:p>
        </p:txBody>
      </p:sp>
      <p:sp>
        <p:nvSpPr>
          <p:cNvPr id="12" name="流程图: 资料带 11"/>
          <p:cNvSpPr/>
          <p:nvPr/>
        </p:nvSpPr>
        <p:spPr>
          <a:xfrm>
            <a:off x="86995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5275" y="608965"/>
            <a:ext cx="8618220" cy="34137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8.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“可燃冰”作为新型能源，有着巨大的开发使用潜力．同等条件下，“可燃冰”完全燃烧放出的热量达到煤气的数十倍，说明“可燃冰”的________很大．以</a:t>
            </a:r>
            <a:r>
              <a:rPr kumimoji="0" lang="en-US" altLang="zh-CN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10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倍的关系粗略计算，</a:t>
            </a:r>
            <a:r>
              <a:rPr kumimoji="0" lang="en-US" altLang="zh-CN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1kg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“可燃冰”完全燃烧放出的热量为________</a:t>
            </a:r>
            <a:r>
              <a:rPr kumimoji="0" lang="en-US" altLang="zh-CN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J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，这些热量可以使________</a:t>
            </a:r>
            <a:r>
              <a:rPr kumimoji="0" lang="en-US" altLang="zh-CN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Kg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的水从20℃加热至100℃．c=4.2×10</a:t>
            </a:r>
            <a:r>
              <a:rPr kumimoji="0" lang="zh-CN" altLang="en-US" sz="2400" b="1" i="0" u="none" strike="noStrike" cap="none" spc="0" normalizeH="0" baseline="30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3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J/(kg•℃),q煤气=4.2×10</a:t>
            </a:r>
            <a:r>
              <a:rPr kumimoji="0" lang="zh-CN" altLang="en-US" sz="2400" b="1" i="0" u="none" strike="noStrike" cap="none" spc="0" normalizeH="0" baseline="30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7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J/kg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69565" y="1790065"/>
            <a:ext cx="116840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热值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885055" y="2331720"/>
            <a:ext cx="134493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4.2×l0</a:t>
            </a:r>
            <a:r>
              <a:rPr kumimoji="0" lang="zh-CN" altLang="en-US" sz="2400" b="1" i="0" u="none" strike="noStrike" cap="none" spc="0" normalizeH="0" baseline="3000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8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62280" y="2899410"/>
            <a:ext cx="88011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1250</a:t>
            </a:r>
          </a:p>
        </p:txBody>
      </p:sp>
      <p:sp>
        <p:nvSpPr>
          <p:cNvPr id="12" name="流程图: 资料带 11"/>
          <p:cNvSpPr/>
          <p:nvPr/>
        </p:nvSpPr>
        <p:spPr>
          <a:xfrm>
            <a:off x="86995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910" y="617220"/>
            <a:ext cx="8516620" cy="39681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9.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如图所示的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C919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大型客机，是中国首款按照最新国际适航标准，具有自主知识产权的干线民用飞机，</a:t>
            </a:r>
            <a:r>
              <a:rPr lang="en-US" altLang="zh-CN" sz="1800">
                <a:ln>
                  <a:noFill/>
                </a:ln>
                <a:solidFill>
                  <a:srgbClr val="000000"/>
                </a:solidFill>
                <a:effectLst/>
                <a:uFillTx/>
                <a:sym typeface="Arial" panose="020B0604020202020204"/>
              </a:rPr>
              <a:t>2019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年将有三架飞机完成首次飞行试验．某次试飞时，飞机发动机的水平推力为</a:t>
            </a:r>
            <a:r>
              <a:rPr lang="en-US" altLang="zh-CN" sz="18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1.6×10</a:t>
            </a:r>
            <a:r>
              <a:rPr lang="en-US" altLang="zh-CN" sz="1800" b="1" baseline="30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5</a:t>
            </a:r>
            <a:r>
              <a:rPr lang="en-US" altLang="zh-CN" sz="18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N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，飞机以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100km/h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的速度沿水平方向匀速航行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1h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，消耗航空煤油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4000kg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．求</a:t>
            </a:r>
            <a:r>
              <a:rPr lang="en-US" altLang="zh-CN" sz="1800">
                <a:ln>
                  <a:noFill/>
                </a:ln>
                <a:solidFill>
                  <a:srgbClr val="000000"/>
                </a:solidFill>
                <a:effectLst/>
                <a:uFillTx/>
                <a:sym typeface="Arial" panose="020B0604020202020204"/>
              </a:rPr>
              <a:t>1h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内：（航空煤油的热值为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4</a:t>
            </a:r>
            <a:r>
              <a:rPr lang="en-US" altLang="zh-CN" sz="18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×10</a:t>
            </a:r>
            <a:r>
              <a:rPr lang="en-US" altLang="zh-CN" sz="1800" b="1" baseline="30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7</a:t>
            </a:r>
            <a:r>
              <a:rPr lang="en-US" altLang="zh-CN" sz="18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J/Kg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）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（1）发动机所做的功．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（2）航空煤油完全燃烧放出的热量．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（3）发动机的热机效率．</a:t>
            </a:r>
          </a:p>
        </p:txBody>
      </p:sp>
      <p:sp>
        <p:nvSpPr>
          <p:cNvPr id="12" name="流程图: 资料带 11"/>
          <p:cNvSpPr/>
          <p:nvPr/>
        </p:nvSpPr>
        <p:spPr>
          <a:xfrm>
            <a:off x="86995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0555" y="922655"/>
            <a:ext cx="7882890" cy="382968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解析：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（1）由v=s/t得飞机航行的路程：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s=vt=600km/h×1h=600km=6×10</a:t>
            </a:r>
            <a:r>
              <a:rPr kumimoji="0" lang="zh-CN" altLang="en-US" sz="1800" b="1" i="0" u="none" strike="noStrike" cap="none" spc="0" normalizeH="0" baseline="3000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5</a:t>
            </a: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m；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发动机所做的功：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W=Fs=1.6×10</a:t>
            </a:r>
            <a:r>
              <a:rPr kumimoji="0" lang="zh-CN" altLang="en-US" sz="1800" b="1" i="0" u="none" strike="noStrike" cap="none" spc="0" normalizeH="0" baseline="3000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5</a:t>
            </a: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N×6×10</a:t>
            </a:r>
            <a:r>
              <a:rPr kumimoji="0" lang="zh-CN" altLang="en-US" sz="1800" b="1" i="0" u="none" strike="noStrike" cap="none" spc="0" normalizeH="0" baseline="3000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5</a:t>
            </a: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m=9.6×10</a:t>
            </a:r>
            <a:r>
              <a:rPr kumimoji="0" lang="zh-CN" altLang="en-US" sz="1800" b="1" i="0" u="none" strike="noStrike" cap="none" spc="0" normalizeH="0" baseline="3000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10</a:t>
            </a: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J；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（2）航空煤油完全燃烧放出的热量：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Q放=qm=4×10</a:t>
            </a:r>
            <a:r>
              <a:rPr kumimoji="0" lang="zh-CN" altLang="en-US" sz="1800" b="1" i="0" u="none" strike="noStrike" cap="none" spc="0" normalizeH="0" baseline="3000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7</a:t>
            </a: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J×4000kg=1.6×10</a:t>
            </a:r>
            <a:r>
              <a:rPr kumimoji="0" lang="zh-CN" altLang="en-US" sz="1800" b="1" i="0" u="none" strike="noStrike" cap="none" spc="0" normalizeH="0" baseline="3000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11</a:t>
            </a: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J；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（3）发动机的热机效率：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η=W/Q放×100%=（9.6×10</a:t>
            </a:r>
            <a:r>
              <a:rPr kumimoji="0" lang="zh-CN" altLang="en-US" sz="1800" b="1" i="0" u="none" strike="noStrike" cap="none" spc="0" normalizeH="0" baseline="3000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10</a:t>
            </a: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J/1.6×10</a:t>
            </a:r>
            <a:r>
              <a:rPr kumimoji="0" lang="zh-CN" altLang="en-US" sz="1800" b="1" i="0" u="none" strike="noStrike" cap="none" spc="0" normalizeH="0" baseline="3000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11</a:t>
            </a: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J）×100%=60%．</a:t>
            </a:r>
          </a:p>
        </p:txBody>
      </p:sp>
      <p:sp>
        <p:nvSpPr>
          <p:cNvPr id="12" name="流程图: 资料带 11"/>
          <p:cNvSpPr/>
          <p:nvPr/>
        </p:nvSpPr>
        <p:spPr>
          <a:xfrm>
            <a:off x="86995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31775" y="1159510"/>
            <a:ext cx="891032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 algn="l" eaLnBrk="1" fontAlgn="auto" latinLnBrk="0" hangingPunct="1"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能量守恒定律：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84095" y="447675"/>
            <a:ext cx="432562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第三节   能量的转化与守恒</a:t>
            </a:r>
          </a:p>
        </p:txBody>
      </p:sp>
      <p:sp>
        <p:nvSpPr>
          <p:cNvPr id="3" name="流程图: 资料带 2"/>
          <p:cNvSpPr/>
          <p:nvPr/>
        </p:nvSpPr>
        <p:spPr>
          <a:xfrm>
            <a:off x="86995" y="47625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Shape 120"/>
          <p:cNvSpPr/>
          <p:nvPr/>
        </p:nvSpPr>
        <p:spPr>
          <a:xfrm>
            <a:off x="231775" y="170815"/>
            <a:ext cx="91948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知识回顾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0360" y="1820545"/>
            <a:ext cx="8213725" cy="17519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能量既不会消灭，也不会创生，它只会从一种形式转化为另一种形式，或者从一个物体转移到另一个物体，而能的总量保持不变。</a:t>
            </a:r>
            <a:endParaRPr kumimoji="0" lang="zh-CN" altLang="en-US" sz="24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资料带 6"/>
          <p:cNvSpPr/>
          <p:nvPr/>
        </p:nvSpPr>
        <p:spPr>
          <a:xfrm>
            <a:off x="86995" y="47625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Shape 120"/>
          <p:cNvSpPr/>
          <p:nvPr/>
        </p:nvSpPr>
        <p:spPr>
          <a:xfrm>
            <a:off x="231775" y="170815"/>
            <a:ext cx="91948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知识回顾</a:t>
            </a:r>
          </a:p>
        </p:txBody>
      </p:sp>
      <p:pic>
        <p:nvPicPr>
          <p:cNvPr id="2" name="图片 -2147482547" descr="能量的转化与守恒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245" y="1755775"/>
            <a:ext cx="8002270" cy="11963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41325" y="772795"/>
            <a:ext cx="84639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en-US" altLang="zh-CN" sz="2800" b="1">
                <a:ea typeface="宋体" panose="02010600030101010101" pitchFamily="2" charset="-122"/>
              </a:rPr>
              <a:t>1.</a:t>
            </a:r>
            <a:r>
              <a:rPr sz="2800" b="1"/>
              <a:t>下列关于对能量的说法中错误的是</a:t>
            </a:r>
            <a:r>
              <a:rPr sz="2800" b="1" smtClean="0"/>
              <a:t>（</a:t>
            </a:r>
            <a:r>
              <a:rPr lang="en-US" sz="2800" b="1" smtClean="0"/>
              <a:t>   </a:t>
            </a:r>
            <a:r>
              <a:rPr sz="2800" b="1" smtClean="0"/>
              <a:t> </a:t>
            </a:r>
            <a:r>
              <a:rPr sz="2800" b="1"/>
              <a:t>）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2800" b="1"/>
              <a:t> A .我们生活中的大部分能量来自太阳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2800" b="1"/>
              <a:t> B .做机械运动的物体具有能量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2800" b="1"/>
              <a:t> C .利用能量的过程，就是能量转移和转化的过程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2800" b="1"/>
              <a:t> D .我们使用各种家用电器，就是把其他各种形式的能量转化成电能</a:t>
            </a:r>
          </a:p>
        </p:txBody>
      </p:sp>
      <p:sp>
        <p:nvSpPr>
          <p:cNvPr id="12" name="流程图: 资料带 11"/>
          <p:cNvSpPr/>
          <p:nvPr/>
        </p:nvSpPr>
        <p:spPr>
          <a:xfrm>
            <a:off x="86995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650672" y="883285"/>
            <a:ext cx="30035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D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4810" y="514350"/>
            <a:ext cx="7939405" cy="28600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4</a:t>
            </a:r>
            <a:r>
              <a:rPr 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工作过程：工作过程以一个循环为一个单元，一个循环有四个冲程。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包括：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24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</a:t>
            </a: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、 </a:t>
            </a:r>
            <a:r>
              <a:rPr sz="24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</a:t>
            </a: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24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         </a:t>
            </a:r>
            <a:r>
              <a: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 ________四个冲程</a:t>
            </a:r>
            <a:r>
              <a:rPr sz="2400">
                <a:solidFill>
                  <a:srgbClr val="000000"/>
                </a:solidFill>
                <a:sym typeface="+mn-ea"/>
              </a:rPr>
              <a:t>。</a:t>
            </a:r>
          </a:p>
        </p:txBody>
      </p:sp>
      <p:sp>
        <p:nvSpPr>
          <p:cNvPr id="13" name="流程图: 资料带 12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hape 120"/>
          <p:cNvSpPr/>
          <p:nvPr/>
        </p:nvSpPr>
        <p:spPr>
          <a:xfrm>
            <a:off x="231775" y="181610"/>
            <a:ext cx="91948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知识回顾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77240" y="2284095"/>
            <a:ext cx="209486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吸气冲程</a:t>
            </a:r>
            <a:endParaRPr kumimoji="0" lang="zh-CN" altLang="en-US" sz="24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12030" y="2284095"/>
            <a:ext cx="139192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做功冲程</a:t>
            </a:r>
            <a:endParaRPr kumimoji="0" lang="zh-CN" altLang="en-US" sz="24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08630" y="2284095"/>
            <a:ext cx="138176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压缩冲程</a:t>
            </a:r>
            <a:endParaRPr kumimoji="0" lang="zh-CN" altLang="en-US" sz="24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89090" y="2216785"/>
            <a:ext cx="133096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排气冲程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85750" y="3447415"/>
            <a:ext cx="353441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/>
              </a:rPr>
              <a:t>5.</a:t>
            </a:r>
            <a:r>
              <a:rPr lang="zh-CN" altLang="en-US" sz="24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/>
              </a:rPr>
              <a:t>压缩冲程能量转化</a:t>
            </a:r>
            <a:r>
              <a:rPr lang="zh-CN" altLang="en-US" sz="2400">
                <a:ln>
                  <a:noFill/>
                </a:ln>
                <a:solidFill>
                  <a:srgbClr val="000000"/>
                </a:solidFill>
                <a:effectLst/>
                <a:uFillTx/>
                <a:sym typeface="Arial" panose="020B0604020202020204"/>
              </a:rPr>
              <a:t>：</a:t>
            </a:r>
            <a:endParaRPr kumimoji="0" lang="zh-CN" sz="2400" b="1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66135" y="3504565"/>
            <a:ext cx="451929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机械能转化为内能。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85750" y="4094480"/>
            <a:ext cx="320230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240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/>
              </a:rPr>
              <a:t>6.</a:t>
            </a:r>
            <a:r>
              <a:rPr lang="zh-CN" altLang="en-US" sz="2400" b="1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/>
              </a:rPr>
              <a:t>做功冲程能量转化</a:t>
            </a:r>
            <a:r>
              <a:rPr lang="zh-CN" altLang="en-US" sz="2400">
                <a:ln>
                  <a:noFill/>
                </a:ln>
                <a:solidFill>
                  <a:schemeClr val="tx1"/>
                </a:solidFill>
                <a:effectLst/>
                <a:uFillTx/>
                <a:sym typeface="Arial" panose="020B0604020202020204"/>
              </a:rPr>
              <a:t>：</a:t>
            </a:r>
            <a:endParaRPr kumimoji="0" lang="zh-CN" altLang="en-US" sz="2400" b="1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66135" y="4094480"/>
            <a:ext cx="313499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内能转化为机械能。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animBg="1"/>
      <p:bldP spid="4" grpId="0" animBg="1"/>
      <p:bldP spid="6" grpId="0" animBg="1"/>
      <p:bldP spid="7" grpId="0" animBg="1"/>
      <p:bldP spid="8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8910" y="471805"/>
            <a:ext cx="880681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en-US" sz="2800" b="1">
                <a:latin typeface="宋体" panose="02010600030101010101" pitchFamily="2" charset="-122"/>
              </a:rPr>
              <a:t>2.</a:t>
            </a:r>
            <a:r>
              <a:rPr sz="2800" b="1"/>
              <a:t>某智能百叶窗的叶片上贴有太阳能板，在光照时发电，给电动机供电以调节百叶窗的开合．该过程中发生的能量转换是（        ）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2800" b="1"/>
              <a:t> A .电能机械能光能                  B .光能机械能电能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2800" b="1"/>
              <a:t> C .光能电能机械能                  D .机械能电能光能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60015" y="1903729"/>
            <a:ext cx="37592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C</a:t>
            </a:r>
          </a:p>
        </p:txBody>
      </p:sp>
      <p:sp>
        <p:nvSpPr>
          <p:cNvPr id="12" name="流程图: 资料带 11"/>
          <p:cNvSpPr/>
          <p:nvPr/>
        </p:nvSpPr>
        <p:spPr>
          <a:xfrm>
            <a:off x="86995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流程图: 资料带 11"/>
          <p:cNvSpPr/>
          <p:nvPr/>
        </p:nvSpPr>
        <p:spPr>
          <a:xfrm>
            <a:off x="86995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7780" y="635000"/>
            <a:ext cx="910844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下列关于功、能和热量的描述中正确的是（ </a:t>
            </a:r>
            <a:r>
              <a:rPr 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A .“嫦娥一号”飞船在加速升空的过程中，机械能的总量保持不变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B .地震形成的“堰塞湖”有潜在的危险性，是因为积蓄在高处的湖水有很大的重力势能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 .物体的温度越高，具有的热量就越多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D .物体的内能越多，具有的功就越多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373620" y="742950"/>
            <a:ext cx="39751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B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315" y="711835"/>
            <a:ext cx="8928735" cy="39681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4.</a:t>
            </a:r>
            <a:r>
              <a:rPr kumimoji="0" lang="zh-CN" altLang="en-US" sz="2800" b="1" i="0" strike="noStrike" cap="none" spc="0" normalizeH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下列说法中正确的是</a:t>
            </a:r>
            <a:r>
              <a:rPr kumimoji="0" lang="zh-CN" altLang="en-US" sz="2800" b="1" i="0" strike="noStrike" cap="none" spc="0" normalizeH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   </a:t>
            </a:r>
            <a:r>
              <a:rPr kumimoji="0" lang="zh-CN" altLang="en-US" sz="2800" b="1" i="0" strike="noStrike" cap="none" spc="0" normalizeH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）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strike="noStrike" cap="none" spc="0" normalizeH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A .太阳能热水器将光能转化为内能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strike="noStrike" cap="none" spc="0" normalizeH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B .物体的内能是物体的动能和势能的总和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strike="noStrike" cap="none" spc="0" normalizeH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C .世界上存在的电荷只有两种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strike="noStrike" cap="none" spc="0" normalizeH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D .随着人类科学技术的不断进步，总有一天永动机可能被制造出来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195445" y="873760"/>
            <a:ext cx="117094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C</a:t>
            </a:r>
          </a:p>
        </p:txBody>
      </p:sp>
      <p:sp>
        <p:nvSpPr>
          <p:cNvPr id="6" name="流程图: 资料带 5"/>
          <p:cNvSpPr/>
          <p:nvPr/>
        </p:nvSpPr>
        <p:spPr>
          <a:xfrm>
            <a:off x="86995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2570" y="904240"/>
            <a:ext cx="8604885" cy="267525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5.</a:t>
            </a: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沿海地区的气温不如内陆地区的气温变化显著，主要是因为水比砂石具有较大的</a:t>
            </a:r>
            <a:r>
              <a:rPr kumimoji="0" lang="zh-CN" altLang="en-US" sz="2800" b="1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   </a:t>
            </a: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）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A .热量                B .密度      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C .比热容              D .内能</a:t>
            </a:r>
          </a:p>
        </p:txBody>
      </p:sp>
      <p:sp>
        <p:nvSpPr>
          <p:cNvPr id="6" name="流程图: 资料带 5"/>
          <p:cNvSpPr/>
          <p:nvPr/>
        </p:nvSpPr>
        <p:spPr>
          <a:xfrm>
            <a:off x="86995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85435" y="1600516"/>
            <a:ext cx="430530" cy="5822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spc="0" normalizeH="0" baseline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C</a:t>
            </a:r>
            <a:endParaRPr kumimoji="0" lang="en-US" altLang="zh-CN" sz="32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77825"/>
          <p:cNvSpPr/>
          <p:nvPr/>
        </p:nvSpPr>
        <p:spPr>
          <a:xfrm>
            <a:off x="222885" y="635000"/>
            <a:ext cx="82962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 eaLnBrk="1" fontAlgn="auto" latinLnBrk="0" hangingPunct="1"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6.(1)在滑滑梯时我们的屁股会感到发热，是因为在滑动过程中</a:t>
            </a:r>
            <a:r>
              <a:rPr lang="en-US" altLang="zh-CN" sz="2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</a:t>
            </a:r>
            <a:r>
              <a:rPr lang="zh-CN" altLang="en-US" sz="2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eaLnBrk="1" fontAlgn="auto" latinLnBrk="0" hangingPunct="1"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在水力发电中，水的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algn="just" eaLnBrk="1" fontAlgn="auto" latinLnBrk="0" hangingPunct="1"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在火力发电厂，燃料燃烧释放的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algn="just" eaLnBrk="1" fontAlgn="auto" latinLnBrk="0" hangingPunct="1"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(4)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电流通过电动机 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 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(5)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植物吸收太阳光进行光合作用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流程图: 资料带 5"/>
          <p:cNvSpPr/>
          <p:nvPr/>
        </p:nvSpPr>
        <p:spPr>
          <a:xfrm>
            <a:off x="86995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72820" y="1210310"/>
            <a:ext cx="415734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摩擦使机械能转化为内能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521075" y="1844675"/>
            <a:ext cx="386778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机械能转化为电能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71110" y="2360930"/>
            <a:ext cx="264033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化学能转化成电能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140710" y="2919730"/>
            <a:ext cx="265811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电能转化为机械能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897120" y="3512185"/>
            <a:ext cx="298894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 太阳能转化为化学能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3" grpId="0" animBg="1"/>
      <p:bldP spid="4" grpId="0" animBg="1"/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1315" y="593090"/>
            <a:ext cx="8267700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7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、在一个工作循环中，四个冲程，活塞往复运动</a:t>
            </a:r>
            <a:r>
              <a:rPr kumimoji="0" lang="zh-CN" altLang="en-US" sz="2400" b="1" i="0" u="sng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      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，曲柄转动两周，燃气对外做功</a:t>
            </a:r>
            <a:r>
              <a:rPr kumimoji="0" lang="zh-CN" altLang="en-US" sz="2400" b="1" i="0" u="sng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     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108190" y="713105"/>
            <a:ext cx="89789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两次</a:t>
            </a:r>
            <a:endParaRPr kumimoji="0" lang="zh-CN" altLang="en-US" sz="24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58970" y="1217295"/>
            <a:ext cx="72580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一次</a:t>
            </a:r>
            <a:endParaRPr kumimoji="0" lang="zh-CN" altLang="en-US" sz="24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1745615" y="1968500"/>
          <a:ext cx="4993640" cy="27959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3700"/>
                <a:gridCol w="1636395"/>
                <a:gridCol w="1693545"/>
              </a:tblGrid>
              <a:tr h="81470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名称                       </a:t>
                      </a:r>
                      <a:endParaRPr 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                    </a:t>
                      </a:r>
                    </a:p>
                    <a:p>
                      <a:pPr marL="0" indent="0" algn="l">
                        <a:buNone/>
                      </a:pPr>
                      <a:r>
                        <a:rPr lang="zh-CN" alt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       </a:t>
                      </a: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区别 </a:t>
                      </a: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                                                                                 </a:t>
                      </a: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汽油机</a:t>
                      </a:r>
                      <a:endParaRPr lang="en-US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柴油机</a:t>
                      </a:r>
                      <a:endParaRPr lang="en-US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构造</a:t>
                      </a:r>
                      <a:endParaRPr lang="en-US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altLang="en-US" sz="10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altLang="en-US" sz="10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吸入的物质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altLang="en-US" sz="10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altLang="en-US" sz="10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燃料燃烧的方式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altLang="en-US" sz="10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altLang="en-US" sz="10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427095" y="2849245"/>
            <a:ext cx="121221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indent="0" algn="ctr">
              <a:buNone/>
            </a:pPr>
            <a:r>
              <a:rPr 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火花塞</a:t>
            </a:r>
            <a:endParaRPr kumimoji="0" lang="en-US" altLang="en-US" sz="20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13655" y="2901950"/>
            <a:ext cx="1332230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indent="0" algn="ctr">
              <a:buNone/>
            </a:pPr>
            <a:r>
              <a:rPr 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喷油嘴</a:t>
            </a:r>
            <a:endParaRPr kumimoji="0" lang="en-US" altLang="en-US" sz="20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05835" y="3350895"/>
            <a:ext cx="1607820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吸入空气和汽油的混合物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84775" y="3395980"/>
            <a:ext cx="1391920" cy="67437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只吸入空气</a:t>
            </a:r>
            <a:endParaRPr lang="en-US" altLang="en-US" sz="1800" b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06800" y="4070350"/>
            <a:ext cx="1271905" cy="67437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点燃式</a:t>
            </a:r>
            <a:endParaRPr lang="en-US" altLang="en-US" sz="1800" b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87340" y="4090035"/>
            <a:ext cx="1234440" cy="67437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压燃式</a:t>
            </a:r>
            <a:endParaRPr lang="en-US" altLang="en-US" sz="1800" b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1315" y="1790700"/>
            <a:ext cx="151828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8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区别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：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animBg="1"/>
      <p:bldP spid="4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流程图: 资料带 11"/>
          <p:cNvSpPr/>
          <p:nvPr/>
        </p:nvSpPr>
        <p:spPr>
          <a:xfrm>
            <a:off x="86995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  <p:pic>
        <p:nvPicPr>
          <p:cNvPr id="2" name="图片 -2147482591" descr="热机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915" y="1418590"/>
            <a:ext cx="8218805" cy="22942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资料带 5"/>
          <p:cNvSpPr/>
          <p:nvPr/>
        </p:nvSpPr>
        <p:spPr>
          <a:xfrm>
            <a:off x="160020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05130" y="635000"/>
            <a:ext cx="8264525" cy="39681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下列有关热机的说法中不正确的是（        ）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A .可以采用增大热机功率的方法来增大热机的效率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B .为了防止热机过热，通常用水来降温，是利用水的比热容大的特性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C .热机工作的过程是将燃料燃烧获得的内能转化成机械能的过程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D .热机的大量使用会造成环境污染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642610" y="635000"/>
            <a:ext cx="548005" cy="7670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4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5900" y="626110"/>
            <a:ext cx="8805545" cy="45218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2. 下列关于热机的说法中，正确的是（        ）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A 加润滑油减少机器各部件之间的摩擦，可以使热机效率大于</a:t>
            </a:r>
            <a:r>
              <a:rPr kumimoji="0" 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sz="2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B 柴油机工作时，将内能转化为机械能的是做功冲程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sz="2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C 四冲程汽油机有两个冲程是对外做功的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sz="2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D 热机不属于大气污染的主要来源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798185" y="635000"/>
            <a:ext cx="752475" cy="5822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B</a:t>
            </a:r>
          </a:p>
        </p:txBody>
      </p:sp>
      <p:sp>
        <p:nvSpPr>
          <p:cNvPr id="12" name="流程图: 资料带 11"/>
          <p:cNvSpPr/>
          <p:nvPr/>
        </p:nvSpPr>
        <p:spPr>
          <a:xfrm>
            <a:off x="86995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3730" y="635000"/>
            <a:ext cx="8263255" cy="45218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3. 汽车已经成为人们生活中不可或缺的交通工具，下列关于汽车的说法正确的是（ ）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A .汽车速度越快，惯性越大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B .汽车发动机能把燃料燃烧产生的内能全部转化为机械能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C .汽车关闭发动机后不会立即停下，说明运动不需要力来维持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D .静止在水平地面上的汽车，地面对汽车的支持力与汽车车对地面的压力是一对平衡力</a:t>
            </a:r>
          </a:p>
        </p:txBody>
      </p:sp>
      <p:sp>
        <p:nvSpPr>
          <p:cNvPr id="6" name="流程图: 资料带 5"/>
          <p:cNvSpPr/>
          <p:nvPr/>
        </p:nvSpPr>
        <p:spPr>
          <a:xfrm>
            <a:off x="160020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623945" y="1260475"/>
            <a:ext cx="601345" cy="5822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C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资料带 5"/>
          <p:cNvSpPr/>
          <p:nvPr/>
        </p:nvSpPr>
        <p:spPr>
          <a:xfrm>
            <a:off x="160020" y="5641"/>
            <a:ext cx="1204595" cy="62943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典例剖析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27473" y="674967"/>
            <a:ext cx="7958455" cy="28600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</a:t>
            </a:r>
            <a:r>
              <a:rPr kumimoji="0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4. 图是四冲程汽油机做功冲程的示意图．汽油燃烧产生高温高压的气体推动活塞向下运动．在活塞向下运动的过程中，汽缸内气体的（        ） 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A .内能增大         B .温度降低 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C .密度增大         D .分子热运动加快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24275" y="1814195"/>
            <a:ext cx="621030" cy="5822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B</a:t>
            </a:r>
          </a:p>
        </p:txBody>
      </p:sp>
      <p:pic>
        <p:nvPicPr>
          <p:cNvPr id="2" name="Picture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1003" y="2283143"/>
            <a:ext cx="1619885" cy="1647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1684</Words>
  <Application>Microsoft Office PowerPoint</Application>
  <PresentationFormat>自定义</PresentationFormat>
  <Paragraphs>246</Paragraphs>
  <Slides>34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Default</vt:lpstr>
      <vt:lpstr>Microsoft 公式 3.0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88</cp:revision>
  <dcterms:created xsi:type="dcterms:W3CDTF">2019-04-02T02:49:00Z</dcterms:created>
  <dcterms:modified xsi:type="dcterms:W3CDTF">2019-11-20T14:31:21Z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